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2" r:id="rId20"/>
    <p:sldId id="271"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9C3890B-EFDB-415A-8636-5309791F469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9C3890B-EFDB-415A-8636-5309791F469C}"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79C3890B-EFDB-415A-8636-5309791F469C}"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79C3890B-EFDB-415A-8636-5309791F469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DC08165-D3C1-4F66-97FD-289A77D6CC41}" type="datetimeFigureOut">
              <a:rPr lang="ru-RU" smtClean="0"/>
              <a:pPr/>
              <a:t>25.01.2022</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9C3890B-EFDB-415A-8636-5309791F469C}"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9C3890B-EFDB-415A-8636-5309791F469C}"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DC08165-D3C1-4F66-97FD-289A77D6CC41}" type="datetimeFigureOut">
              <a:rPr lang="ru-RU" smtClean="0"/>
              <a:pPr/>
              <a:t>25.01.2022</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9C3890B-EFDB-415A-8636-5309791F469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DC08165-D3C1-4F66-97FD-289A77D6CC41}" type="datetimeFigureOut">
              <a:rPr lang="ru-RU" smtClean="0"/>
              <a:pPr/>
              <a:t>25.01.2022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C3890B-EFDB-415A-8636-5309791F469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08165-D3C1-4F66-97FD-289A77D6CC41}" type="datetimeFigureOut">
              <a:rPr lang="ru-RU" smtClean="0"/>
              <a:pPr/>
              <a:t>25.01.2022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C3890B-EFDB-415A-8636-5309791F469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DC08165-D3C1-4F66-97FD-289A77D6CC41}" type="datetimeFigureOut">
              <a:rPr lang="ru-RU" smtClean="0"/>
              <a:pPr/>
              <a:t>25.01.2022</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9C3890B-EFDB-415A-8636-5309791F469C}"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DC08165-D3C1-4F66-97FD-289A77D6CC41}" type="datetimeFigureOut">
              <a:rPr lang="ru-RU" smtClean="0"/>
              <a:pPr/>
              <a:t>25.01.2022</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9C3890B-EFDB-415A-8636-5309791F469C}"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DC08165-D3C1-4F66-97FD-289A77D6CC41}" type="datetimeFigureOut">
              <a:rPr lang="ru-RU" smtClean="0"/>
              <a:pPr/>
              <a:t>25.01.2022</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9C3890B-EFDB-415A-8636-5309791F469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4291"/>
            <a:ext cx="7772400" cy="1071569"/>
          </a:xfrm>
        </p:spPr>
        <p:txBody>
          <a:bodyPr>
            <a:normAutofit fontScale="90000"/>
          </a:bodyPr>
          <a:lstStyle/>
          <a:p>
            <a:r>
              <a:rPr lang="ru-RU" dirty="0" smtClean="0"/>
              <a:t>Ставропольский государственный аграрный Университет</a:t>
            </a:r>
            <a:endParaRPr lang="ru-RU" dirty="0"/>
          </a:p>
        </p:txBody>
      </p:sp>
      <p:sp>
        <p:nvSpPr>
          <p:cNvPr id="3" name="Подзаголовок 2"/>
          <p:cNvSpPr>
            <a:spLocks noGrp="1"/>
          </p:cNvSpPr>
          <p:nvPr>
            <p:ph type="subTitle" idx="1"/>
          </p:nvPr>
        </p:nvSpPr>
        <p:spPr>
          <a:xfrm>
            <a:off x="1371600" y="1571612"/>
            <a:ext cx="4486284" cy="4071966"/>
          </a:xfrm>
        </p:spPr>
        <p:txBody>
          <a:bodyPr>
            <a:normAutofit/>
          </a:bodyPr>
          <a:lstStyle/>
          <a:p>
            <a:r>
              <a:rPr lang="ru-RU" b="1" dirty="0" smtClean="0"/>
              <a:t>Экономический факультет</a:t>
            </a:r>
          </a:p>
          <a:p>
            <a:endParaRPr lang="ru-RU" b="1" dirty="0" smtClean="0"/>
          </a:p>
          <a:p>
            <a:r>
              <a:rPr lang="ru-RU" b="1" dirty="0" smtClean="0"/>
              <a:t>Дисциплина: «Патентоведение»</a:t>
            </a:r>
          </a:p>
          <a:p>
            <a:endParaRPr lang="ru-RU" b="1" dirty="0"/>
          </a:p>
          <a:p>
            <a:r>
              <a:rPr lang="ru-RU" sz="2600" b="1" dirty="0" smtClean="0">
                <a:latin typeface="Times New Roman" pitchFamily="18" charset="0"/>
                <a:cs typeface="Times New Roman" pitchFamily="18" charset="0"/>
              </a:rPr>
              <a:t>Практическое занятие № 5</a:t>
            </a:r>
            <a:endParaRPr lang="ru-RU" sz="26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Содержание правовой охраны на компьютерную программу</a:t>
            </a:r>
          </a:p>
        </p:txBody>
      </p:sp>
      <p:sp>
        <p:nvSpPr>
          <p:cNvPr id="3" name="Содержимое 2"/>
          <p:cNvSpPr>
            <a:spLocks noGrp="1"/>
          </p:cNvSpPr>
          <p:nvPr>
            <p:ph idx="1"/>
          </p:nvPr>
        </p:nvSpPr>
        <p:spPr/>
        <p:txBody>
          <a:bodyPr>
            <a:noAutofit/>
          </a:bodyPr>
          <a:lstStyle/>
          <a:p>
            <a:r>
              <a:rPr lang="ru-RU" sz="1600" dirty="0">
                <a:latin typeface="Times New Roman" pitchFamily="18" charset="0"/>
                <a:cs typeface="Times New Roman" pitchFamily="18" charset="0"/>
              </a:rPr>
              <a:t>Важно подчеркнуть, что </a:t>
            </a:r>
            <a:r>
              <a:rPr lang="ru-RU" sz="1600" b="1" dirty="0">
                <a:latin typeface="Times New Roman" pitchFamily="18" charset="0"/>
                <a:cs typeface="Times New Roman" pitchFamily="18" charset="0"/>
              </a:rPr>
              <a:t>правовая охрана программ для ЭВМ не распространяется на идеи и принципы</a:t>
            </a:r>
            <a:r>
              <a:rPr lang="ru-RU" sz="1600" dirty="0">
                <a:latin typeface="Times New Roman" pitchFamily="18" charset="0"/>
                <a:cs typeface="Times New Roman" pitchFamily="18" charset="0"/>
              </a:rPr>
              <a:t>, лежащие в основе данной программы, в том числе на алгоритмы, принципы организации интерфейса, а также на языки программирования. Фактически закон защищает не содержание программы, а ее форму, и многие отечественные программисты считают это одним из недостатков авторского права России. В этом отличие авторского права от, например, патентного. Равной правовой защите подлежат и качественные, хорошо работающие программы, и неумелая поделка начинающего программиста. Единственным условием, которое содержит закон, является, как мы уже знаем, "творческий характер" программы. При этом "творческий характер деятельности автора предполагается до тех пор, пока не доказано обратное".</a:t>
            </a:r>
          </a:p>
          <a:p>
            <a:r>
              <a:rPr lang="ru-RU" sz="1600" dirty="0">
                <a:latin typeface="Times New Roman" pitchFamily="18" charset="0"/>
                <a:cs typeface="Times New Roman" pitchFamily="18" charset="0"/>
              </a:rPr>
              <a:t>Зато (в отличие от того же патентования) правовая охрана возникает в силу создания авторского произведения (п.1. ст.4 Закона "О правовой охране программ для ЭВМ и баз данных"), а не в силу предоставления авторского права каким-либо государственным органом. Сам факт создания КОПР в объективной форме является основанием для возникновения авторского права на него. Для возникновения и осуществления авторского права на программы для ЭВМ (и в частности - КОПР) не требуется депонирования, регистрации или соблюдения каких-либо формальностей. Поэтому предусмотренная законом официальная регистрация подобных объектов носит исключительно факультативный характер (говоря юридическим языком, не является правообразующей).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Целесообразность регистрации компьютерной программы</a:t>
            </a:r>
          </a:p>
        </p:txBody>
      </p:sp>
      <p:sp>
        <p:nvSpPr>
          <p:cNvPr id="3" name="Содержимое 2"/>
          <p:cNvSpPr>
            <a:spLocks noGrp="1"/>
          </p:cNvSpPr>
          <p:nvPr>
            <p:ph idx="1"/>
          </p:nvPr>
        </p:nvSpPr>
        <p:spPr/>
        <p:txBody>
          <a:bodyPr>
            <a:normAutofit fontScale="55000" lnSpcReduction="20000"/>
          </a:bodyPr>
          <a:lstStyle/>
          <a:p>
            <a:r>
              <a:rPr lang="ru-RU" b="1" dirty="0"/>
              <a:t>регистрация авторских прав может быть полезна и целесообразна по следующим соображениям:</a:t>
            </a:r>
            <a:endParaRPr lang="ru-RU" dirty="0"/>
          </a:p>
          <a:p>
            <a:r>
              <a:rPr lang="ru-RU" dirty="0"/>
              <a:t>• регистрация является средством официального уведомления общественности о наличии прав на данную разработку (поскольку сведения о регистрации публикуются в установленном порядке), а также служит косвенной рекламой самой разработки;</a:t>
            </a:r>
          </a:p>
          <a:p>
            <a:r>
              <a:rPr lang="ru-RU" dirty="0"/>
              <a:t>•  регистрация позволяет правообладателю упростить доказательство своих прав в случае возникновения конфликтной ситуации;</a:t>
            </a:r>
          </a:p>
          <a:p>
            <a:r>
              <a:rPr lang="ru-RU" dirty="0"/>
              <a:t>• благодаря официальной регистрации снимается ряд проблем при провозе авторских компьютерных программ через границу. Кроме того, для зарубежных партнеров наличие у российского автора свидетельства о регистрации служит достаточно надежной гарантией того, что с ним можно иметь дело по поводу интересующей их компьютерной программы, - ведь постороннему человеку такое свидетельство не выдадут.</a:t>
            </a:r>
          </a:p>
          <a:p>
            <a:r>
              <a:rPr lang="ru-RU" dirty="0"/>
              <a:t>В законе "О правовой охране программ для ЭВМ и баз данных" указывается государственная организация, в которой обладатель всех имущественных прав на программу имеет право зарегистрировать ее. Это Федеральный институт промышленной собственности (ФИПС) при Роспатенте.</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Содержание заявки на регистрацию компьютерной программы</a:t>
            </a:r>
          </a:p>
        </p:txBody>
      </p:sp>
      <p:sp>
        <p:nvSpPr>
          <p:cNvPr id="3" name="Содержимое 2"/>
          <p:cNvSpPr>
            <a:spLocks noGrp="1"/>
          </p:cNvSpPr>
          <p:nvPr>
            <p:ph idx="1"/>
          </p:nvPr>
        </p:nvSpPr>
        <p:spPr/>
        <p:txBody>
          <a:bodyPr>
            <a:normAutofit fontScale="25000" lnSpcReduction="20000"/>
          </a:bodyPr>
          <a:lstStyle/>
          <a:p>
            <a:r>
              <a:rPr lang="ru-RU" sz="4000" b="1" dirty="0">
                <a:latin typeface="Times New Roman" pitchFamily="18" charset="0"/>
                <a:cs typeface="Times New Roman" pitchFamily="18" charset="0"/>
              </a:rPr>
              <a:t>заявка на регистрацию авторских нрав должна содержать</a:t>
            </a:r>
            <a:r>
              <a:rPr lang="ru-RU" sz="4000" dirty="0">
                <a:latin typeface="Times New Roman" pitchFamily="18" charset="0"/>
                <a:cs typeface="Times New Roman" pitchFamily="18" charset="0"/>
              </a:rPr>
              <a:t>:</a:t>
            </a:r>
          </a:p>
          <a:p>
            <a:r>
              <a:rPr lang="ru-RU" sz="4000" dirty="0">
                <a:latin typeface="Times New Roman" pitchFamily="18" charset="0"/>
                <a:cs typeface="Times New Roman" pitchFamily="18" charset="0"/>
              </a:rPr>
              <a:t>• заявление на официальную регистрацию программы для ЭВМ;</a:t>
            </a:r>
          </a:p>
          <a:p>
            <a:r>
              <a:rPr lang="ru-RU" sz="4000" dirty="0">
                <a:latin typeface="Times New Roman" pitchFamily="18" charset="0"/>
                <a:cs typeface="Times New Roman" pitchFamily="18" charset="0"/>
              </a:rPr>
              <a:t>• депонируемые материалы:</a:t>
            </a:r>
          </a:p>
          <a:p>
            <a:r>
              <a:rPr lang="ru-RU" sz="4000" dirty="0">
                <a:latin typeface="Times New Roman" pitchFamily="18" charset="0"/>
                <a:cs typeface="Times New Roman" pitchFamily="18" charset="0"/>
              </a:rPr>
              <a:t>• документ, подтверждающий уплату регистрационного сбора в установленном размере (или основание для освобождения от него либо уменьшения величины сбора).</a:t>
            </a:r>
          </a:p>
          <a:p>
            <a:r>
              <a:rPr lang="ru-RU" sz="4000" dirty="0">
                <a:latin typeface="Times New Roman" pitchFamily="18" charset="0"/>
                <a:cs typeface="Times New Roman" pitchFamily="18" charset="0"/>
              </a:rPr>
              <a:t>Форма заявления на официальную регистрацию программы для ЭВМ стандартная. В заявлении указываются оговоренные сведения о заявителе, регистрируемой программе, авторах, прилагаемых депонируемых материалах. В форме РП предусмотрено поле для сведений только по одному автору; данные об остальных авторах приводятся в дополнительной форме РП/ДОП. </a:t>
            </a:r>
          </a:p>
          <a:p>
            <a:r>
              <a:rPr lang="ru-RU" sz="4000" dirty="0">
                <a:latin typeface="Times New Roman" pitchFamily="18" charset="0"/>
                <a:cs typeface="Times New Roman" pitchFamily="18" charset="0"/>
              </a:rPr>
              <a:t>К числу депонируемых идентифицирующих материалов относятся реферат и листинг программы, а при необходимости — также распечатки, идентифицирующие изображения на экране дисплея, и запись звукового сопровождения на аудиокассете.</a:t>
            </a:r>
          </a:p>
          <a:p>
            <a:r>
              <a:rPr lang="ru-RU" sz="4000" b="1" dirty="0">
                <a:latin typeface="Times New Roman" pitchFamily="18" charset="0"/>
                <a:cs typeface="Times New Roman" pitchFamily="18" charset="0"/>
              </a:rPr>
              <a:t>Реферат представляется в двух экземплярах и должен содержать следующие сведения:</a:t>
            </a:r>
            <a:endParaRPr lang="ru-RU" sz="4000" dirty="0">
              <a:latin typeface="Times New Roman" pitchFamily="18" charset="0"/>
              <a:cs typeface="Times New Roman" pitchFamily="18" charset="0"/>
            </a:endParaRPr>
          </a:p>
          <a:p>
            <a:r>
              <a:rPr lang="ru-RU" sz="4000" dirty="0">
                <a:latin typeface="Times New Roman" pitchFamily="18" charset="0"/>
                <a:cs typeface="Times New Roman" pitchFamily="18" charset="0"/>
              </a:rPr>
              <a:t>а) название программы для ЭВМ или базы данных;</a:t>
            </a:r>
          </a:p>
          <a:p>
            <a:r>
              <a:rPr lang="ru-RU" sz="4000" dirty="0">
                <a:latin typeface="Times New Roman" pitchFamily="18" charset="0"/>
                <a:cs typeface="Times New Roman" pitchFamily="18" charset="0"/>
              </a:rPr>
              <a:t>б) наименование (имя) заявителя;</a:t>
            </a:r>
          </a:p>
          <a:p>
            <a:r>
              <a:rPr lang="ru-RU" sz="4000" dirty="0">
                <a:latin typeface="Times New Roman" pitchFamily="18" charset="0"/>
                <a:cs typeface="Times New Roman" pitchFamily="18" charset="0"/>
              </a:rPr>
              <a:t>в) дату создания;</a:t>
            </a:r>
          </a:p>
          <a:p>
            <a:r>
              <a:rPr lang="ru-RU" sz="4000" dirty="0">
                <a:latin typeface="Times New Roman" pitchFamily="18" charset="0"/>
                <a:cs typeface="Times New Roman" pitchFamily="18" charset="0"/>
              </a:rPr>
              <a:t>г) область применения, назначение и функциональные возможности:</a:t>
            </a:r>
          </a:p>
          <a:p>
            <a:r>
              <a:rPr lang="ru-RU" sz="4000" dirty="0" err="1">
                <a:latin typeface="Times New Roman" pitchFamily="18" charset="0"/>
                <a:cs typeface="Times New Roman" pitchFamily="18" charset="0"/>
              </a:rPr>
              <a:t>д</a:t>
            </a:r>
            <a:r>
              <a:rPr lang="ru-RU" sz="4000" dirty="0">
                <a:latin typeface="Times New Roman" pitchFamily="18" charset="0"/>
                <a:cs typeface="Times New Roman" pitchFamily="18" charset="0"/>
              </a:rPr>
              <a:t>) основные технические характеристики;</a:t>
            </a:r>
          </a:p>
          <a:p>
            <a:r>
              <a:rPr lang="ru-RU" sz="4000" dirty="0">
                <a:latin typeface="Times New Roman" pitchFamily="18" charset="0"/>
                <a:cs typeface="Times New Roman" pitchFamily="18" charset="0"/>
              </a:rPr>
              <a:t>с) язык программирования:</a:t>
            </a:r>
          </a:p>
          <a:p>
            <a:r>
              <a:rPr lang="ru-RU" sz="4000" dirty="0">
                <a:latin typeface="Times New Roman" pitchFamily="18" charset="0"/>
                <a:cs typeface="Times New Roman" pitchFamily="18" charset="0"/>
              </a:rPr>
              <a:t>ж) тип реализующей ЭВМ.</a:t>
            </a:r>
          </a:p>
          <a:p>
            <a:r>
              <a:rPr lang="ru-RU" sz="4000" dirty="0">
                <a:latin typeface="Times New Roman" pitchFamily="18" charset="0"/>
                <a:cs typeface="Times New Roman" pitchFamily="18" charset="0"/>
              </a:rPr>
              <a:t>Средний объем текста реферата — до 700 печатных знаков.</a:t>
            </a:r>
          </a:p>
          <a:p>
            <a:r>
              <a:rPr lang="ru-RU" sz="4000" dirty="0">
                <a:latin typeface="Times New Roman" pitchFamily="18" charset="0"/>
                <a:cs typeface="Times New Roman" pitchFamily="18" charset="0"/>
              </a:rPr>
              <a:t>Оговоренные формы представления листинга следующие:</a:t>
            </a:r>
          </a:p>
          <a:p>
            <a:r>
              <a:rPr lang="ru-RU" sz="4000" dirty="0">
                <a:latin typeface="Times New Roman" pitchFamily="18" charset="0"/>
                <a:cs typeface="Times New Roman" pitchFamily="18" charset="0"/>
              </a:rPr>
              <a:t>• 25 первых и 25 последних страниц листинга исходного текста с исключенными частями, содержащими конфиденциальные материалы (например, ноу-хау);</a:t>
            </a:r>
          </a:p>
          <a:p>
            <a:r>
              <a:rPr lang="ru-RU" sz="4000" dirty="0">
                <a:latin typeface="Times New Roman" pitchFamily="18" charset="0"/>
                <a:cs typeface="Times New Roman" pitchFamily="18" charset="0"/>
              </a:rPr>
              <a:t>•  10 первых и 10 последних страниц листинга исходного текста без каких-либо исключенных частей;</a:t>
            </a:r>
          </a:p>
          <a:p>
            <a:r>
              <a:rPr lang="ru-RU" sz="4000" dirty="0">
                <a:latin typeface="Times New Roman" pitchFamily="18" charset="0"/>
                <a:cs typeface="Times New Roman" pitchFamily="18" charset="0"/>
              </a:rPr>
              <a:t>• 25 первых и 25 последних страниц объектного кода, а также идущих подряд 10 или более страниц листинга исходного текста без каких-либо исключенных частей;</a:t>
            </a:r>
          </a:p>
          <a:p>
            <a:r>
              <a:rPr lang="ru-RU" sz="4000" dirty="0">
                <a:latin typeface="Times New Roman" pitchFamily="18" charset="0"/>
                <a:cs typeface="Times New Roman" pitchFamily="18" charset="0"/>
              </a:rPr>
              <a:t>• если регистрируемая программа для ЭВМ составляет менее 50 страниц листинга исходного текста, то последний депонируется в полном объеме с исключенными частями, содержащими сведения конфиденциального характера.</a:t>
            </a:r>
          </a:p>
          <a:p>
            <a:r>
              <a:rPr lang="ru-RU" sz="4000" dirty="0">
                <a:latin typeface="Times New Roman" pitchFamily="18" charset="0"/>
                <a:cs typeface="Times New Roman" pitchFamily="18" charset="0"/>
              </a:rPr>
              <a:t>Величина регистрационных сборов относительно невелика и</a:t>
            </a:r>
            <a:r>
              <a:rPr lang="ru-RU" sz="4000" cap="small" dirty="0">
                <a:latin typeface="Times New Roman" pitchFamily="18" charset="0"/>
                <a:cs typeface="Times New Roman" pitchFamily="18" charset="0"/>
              </a:rPr>
              <a:t> </a:t>
            </a:r>
            <a:r>
              <a:rPr lang="ru-RU" sz="4000" dirty="0">
                <a:latin typeface="Times New Roman" pitchFamily="18" charset="0"/>
                <a:cs typeface="Times New Roman" pitchFamily="18" charset="0"/>
              </a:rPr>
              <a:t>привязана к минимальному размеру месячной оплаты труда (ММОТ). Обязательные сборы за подачу заявки, за внесение в Реестр программ для ЭВМ, выдачу свидетельства об официальной регистрации и публикацию сведений о зарегистрированной программе для ЭВМ в официальном бюллетене в сумме составляют 3,2 ММОТ для юридического лица (лиц) и 1,3 ММОТ — для физического лица (лиц).</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Проблемы патентования компьютерной программы</a:t>
            </a:r>
          </a:p>
        </p:txBody>
      </p:sp>
      <p:sp>
        <p:nvSpPr>
          <p:cNvPr id="3" name="Содержимое 2"/>
          <p:cNvSpPr>
            <a:spLocks noGrp="1"/>
          </p:cNvSpPr>
          <p:nvPr>
            <p:ph idx="1"/>
          </p:nvPr>
        </p:nvSpPr>
        <p:spPr/>
        <p:txBody>
          <a:bodyPr>
            <a:normAutofit fontScale="70000" lnSpcReduction="20000"/>
          </a:bodyPr>
          <a:lstStyle/>
          <a:p>
            <a:r>
              <a:rPr lang="ru-RU" b="1" dirty="0"/>
              <a:t>К типичным проблемам и недостаткам патентной защиты программ для ЭВМ относятся:</a:t>
            </a:r>
            <a:endParaRPr lang="ru-RU" dirty="0"/>
          </a:p>
          <a:p>
            <a:r>
              <a:rPr lang="ru-RU" dirty="0"/>
              <a:t>• проблемы обоснования патентоспособности (программы для ЭВМ сами по себе не подлежат патентной охране, поскольку не удовлетворяют критерию промышленной применимости; программа должна быть заявлена в рамках некоего способа или устройства)',</a:t>
            </a:r>
          </a:p>
          <a:p>
            <a:r>
              <a:rPr lang="ru-RU" dirty="0"/>
              <a:t>• длительность оформления патента;</a:t>
            </a:r>
          </a:p>
          <a:p>
            <a:r>
              <a:rPr lang="ru-RU" dirty="0"/>
              <a:t>• значительные материальные затраты на получение и поддержание в силе охранного документа;</a:t>
            </a:r>
          </a:p>
          <a:p>
            <a:r>
              <a:rPr lang="ru-RU" dirty="0"/>
              <a:t>• срок действия патента (до 20 лет) меньше срока действия авторского права (исключительные авторские права действуют в течение 50 лет после смерти автора).</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Понятие сертификации компьютерной программы</a:t>
            </a:r>
          </a:p>
        </p:txBody>
      </p:sp>
      <p:sp>
        <p:nvSpPr>
          <p:cNvPr id="3" name="Содержимое 2"/>
          <p:cNvSpPr>
            <a:spLocks noGrp="1"/>
          </p:cNvSpPr>
          <p:nvPr>
            <p:ph idx="1"/>
          </p:nvPr>
        </p:nvSpPr>
        <p:spPr/>
        <p:txBody>
          <a:bodyPr>
            <a:normAutofit fontScale="62500" lnSpcReduction="20000"/>
          </a:bodyPr>
          <a:lstStyle/>
          <a:p>
            <a:r>
              <a:rPr lang="ru-RU" b="1" dirty="0"/>
              <a:t>Понятие "сертификация программных средств" можно определить как действия аккредитованных государственных или негосударственных организаций, доказывающие соответствие сертифицируемых программ для ЭВМ требованиям, установленным нормативными документами.</a:t>
            </a:r>
            <a:endParaRPr lang="ru-RU" dirty="0"/>
          </a:p>
          <a:p>
            <a:r>
              <a:rPr lang="ru-RU" dirty="0"/>
              <a:t>В основе сертификации лежат испытания (в том числе в форме сбора и анализа экспертных оценок), позволяющие адекватно определить заявленные характеристики объекта сертификации. В случае успешного прохождения испытаний оформляется сертификат соответствия установленном формы.</a:t>
            </a:r>
          </a:p>
          <a:p>
            <a:r>
              <a:rPr lang="ru-RU" dirty="0"/>
              <a:t>Федеральной системой сертификации программного обеспечения является РОСИНФОСЕРТ при Роскоминформе. Органы по сертификации системы РОСИНФОСЕРТ (испытательные лаборатории программно-информационных продуктов) в своей работе руководствуются как российскими стандартами качества, так и международными серии </a:t>
            </a:r>
            <a:r>
              <a:rPr lang="en-US" dirty="0"/>
              <a:t>ISO</a:t>
            </a:r>
            <a:r>
              <a:rPr lang="ru-RU" dirty="0"/>
              <a:t>, среди которых в первую очередь следует выделить стандарты качества </a:t>
            </a:r>
            <a:r>
              <a:rPr lang="en-US" dirty="0"/>
              <a:t>ISO</a:t>
            </a:r>
            <a:r>
              <a:rPr lang="ru-RU" dirty="0"/>
              <a:t> 9000'. </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214"/>
            <a:ext cx="8229600" cy="1500214"/>
          </a:xfrm>
        </p:spPr>
        <p:txBody>
          <a:bodyPr>
            <a:normAutofit/>
          </a:bodyPr>
          <a:lstStyle/>
          <a:p>
            <a:r>
              <a:rPr lang="ru-RU" sz="3600" dirty="0"/>
              <a:t>Комплект документов для сертификации компьютерной программы</a:t>
            </a:r>
          </a:p>
        </p:txBody>
      </p:sp>
      <p:sp>
        <p:nvSpPr>
          <p:cNvPr id="3" name="Содержимое 2"/>
          <p:cNvSpPr>
            <a:spLocks noGrp="1"/>
          </p:cNvSpPr>
          <p:nvPr>
            <p:ph idx="1"/>
          </p:nvPr>
        </p:nvSpPr>
        <p:spPr/>
        <p:txBody>
          <a:bodyPr>
            <a:normAutofit fontScale="55000" lnSpcReduction="20000"/>
          </a:bodyPr>
          <a:lstStyle/>
          <a:p>
            <a:r>
              <a:rPr lang="ru-RU" b="1" dirty="0"/>
              <a:t>В типовой комплект представляемых материалов входят:</a:t>
            </a:r>
            <a:endParaRPr lang="ru-RU" dirty="0"/>
          </a:p>
          <a:p>
            <a:r>
              <a:rPr lang="ru-RU" dirty="0"/>
              <a:t>• сопроводительное письмо;</a:t>
            </a:r>
          </a:p>
          <a:p>
            <a:r>
              <a:rPr lang="ru-RU" dirty="0"/>
              <a:t>•  рабочая версия </a:t>
            </a:r>
            <a:r>
              <a:rPr lang="ru-RU" dirty="0" smtClean="0"/>
              <a:t>на </a:t>
            </a:r>
            <a:r>
              <a:rPr lang="ru-RU" dirty="0"/>
              <a:t>носителе (дискете, </a:t>
            </a:r>
            <a:r>
              <a:rPr lang="en-US" dirty="0"/>
              <a:t>CD</a:t>
            </a:r>
            <a:r>
              <a:rPr lang="ru-RU" dirty="0"/>
              <a:t>-</a:t>
            </a:r>
            <a:r>
              <a:rPr lang="en-US" dirty="0"/>
              <a:t>ROM</a:t>
            </a:r>
            <a:r>
              <a:rPr lang="ru-RU" dirty="0"/>
              <a:t>); для ускорения прохождения экспертизы желательно представлять в 5 экз.;</a:t>
            </a:r>
          </a:p>
          <a:p>
            <a:r>
              <a:rPr lang="ru-RU" dirty="0"/>
              <a:t>• один—два модуля на исходном языке;</a:t>
            </a:r>
          </a:p>
          <a:p>
            <a:r>
              <a:rPr lang="ru-RU" dirty="0"/>
              <a:t>• программный документ "Руководство пользователя";</a:t>
            </a:r>
          </a:p>
          <a:p>
            <a:r>
              <a:rPr lang="ru-RU" dirty="0"/>
              <a:t>• акты о внедрении, акты об опытной эксплуатации, отзывы организаций—пользователей;</a:t>
            </a:r>
          </a:p>
          <a:p>
            <a:r>
              <a:rPr lang="ru-RU" dirty="0"/>
              <a:t>• доверенность на представителя, уполномоченного предъявить материалы на сертификацию и получить сертификат на программный продукт.</a:t>
            </a:r>
          </a:p>
          <a:p>
            <a:r>
              <a:rPr lang="ru-RU" dirty="0"/>
              <a:t>Необходима также предоплата работ экспертного совета по сертификации (ориентировочный размер предоплаты - 300 у. е. за </a:t>
            </a:r>
            <a:r>
              <a:rPr lang="ru-RU" dirty="0" err="1"/>
              <a:t>экспертируемую</a:t>
            </a:r>
            <a:r>
              <a:rPr lang="ru-RU" dirty="0"/>
              <a:t> единицу).</a:t>
            </a:r>
          </a:p>
          <a:p>
            <a:r>
              <a:rPr lang="ru-RU" dirty="0"/>
              <a:t>Помимо сертификации КОПР существует и другая форма подтверждения их качества и применимости в системе образования. Это присвоение рекомендательных грифов Минобразования РФ.</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r>
              <a:rPr lang="ru-RU" dirty="0" smtClean="0"/>
              <a:t>Решить задачу:</a:t>
            </a:r>
            <a:endParaRPr lang="ru-RU" dirty="0"/>
          </a:p>
        </p:txBody>
      </p:sp>
      <p:sp>
        <p:nvSpPr>
          <p:cNvPr id="3" name="Подзаголовок 2"/>
          <p:cNvSpPr>
            <a:spLocks noGrp="1"/>
          </p:cNvSpPr>
          <p:nvPr>
            <p:ph type="subTitle" idx="1"/>
          </p:nvPr>
        </p:nvSpPr>
        <p:spPr>
          <a:xfrm>
            <a:off x="1371600" y="1214422"/>
            <a:ext cx="7343804" cy="4424378"/>
          </a:xfrm>
        </p:spPr>
        <p:txBody>
          <a:bodyPr>
            <a:normAutofit/>
          </a:bodyPr>
          <a:lstStyle/>
          <a:p>
            <a:pPr algn="l"/>
            <a:endParaRPr lang="ru-RU" sz="1400" dirty="0" smtClean="0">
              <a:latin typeface="Times New Roman" pitchFamily="18" charset="0"/>
              <a:cs typeface="Times New Roman" pitchFamily="18" charset="0"/>
            </a:endParaRPr>
          </a:p>
          <a:p>
            <a:pPr algn="l"/>
            <a:endParaRPr lang="ru-RU" sz="1400" dirty="0" smtClean="0">
              <a:latin typeface="Times New Roman" pitchFamily="18" charset="0"/>
              <a:cs typeface="Times New Roman" pitchFamily="18" charset="0"/>
            </a:endParaRPr>
          </a:p>
          <a:p>
            <a:pPr algn="l"/>
            <a:r>
              <a:rPr lang="ru-RU" sz="1400" dirty="0" smtClean="0">
                <a:latin typeface="Times New Roman" pitchFamily="18" charset="0"/>
                <a:cs typeface="Times New Roman" pitchFamily="18" charset="0"/>
              </a:rPr>
              <a:t>Воспроизведение</a:t>
            </a:r>
          </a:p>
          <a:p>
            <a:pPr algn="l"/>
            <a:endParaRPr lang="ru-RU" sz="1400" dirty="0" smtClean="0">
              <a:latin typeface="Times New Roman" pitchFamily="18" charset="0"/>
              <a:cs typeface="Times New Roman" pitchFamily="18" charset="0"/>
            </a:endParaRPr>
          </a:p>
          <a:p>
            <a:pPr algn="l"/>
            <a:endParaRPr lang="ru-RU" sz="1400" dirty="0" smtClean="0">
              <a:latin typeface="Times New Roman" pitchFamily="18" charset="0"/>
              <a:cs typeface="Times New Roman" pitchFamily="18" charset="0"/>
            </a:endParaRPr>
          </a:p>
          <a:p>
            <a:pPr algn="l"/>
            <a:r>
              <a:rPr lang="ru-RU" sz="1400" dirty="0" smtClean="0">
                <a:latin typeface="Times New Roman" pitchFamily="18" charset="0"/>
                <a:cs typeface="Times New Roman" pitchFamily="18" charset="0"/>
              </a:rPr>
              <a:t>Распространение</a:t>
            </a:r>
          </a:p>
          <a:p>
            <a:pPr algn="l"/>
            <a:endParaRPr lang="ru-RU" sz="1400" dirty="0" smtClean="0">
              <a:latin typeface="Times New Roman" pitchFamily="18" charset="0"/>
              <a:cs typeface="Times New Roman" pitchFamily="18" charset="0"/>
            </a:endParaRPr>
          </a:p>
          <a:p>
            <a:pPr algn="l"/>
            <a:endParaRPr lang="ru-RU" sz="1400" dirty="0" smtClean="0">
              <a:latin typeface="Times New Roman" pitchFamily="18" charset="0"/>
              <a:cs typeface="Times New Roman" pitchFamily="18" charset="0"/>
            </a:endParaRPr>
          </a:p>
          <a:p>
            <a:pPr algn="l"/>
            <a:r>
              <a:rPr lang="ru-RU" sz="1400" dirty="0" smtClean="0">
                <a:latin typeface="Times New Roman" pitchFamily="18" charset="0"/>
                <a:cs typeface="Times New Roman" pitchFamily="18" charset="0"/>
              </a:rPr>
              <a:t> Модификация</a:t>
            </a: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r>
              <a:rPr lang="ru-RU" sz="1400" dirty="0" smtClean="0"/>
              <a:t> </a:t>
            </a:r>
            <a:r>
              <a:rPr lang="ru-RU" sz="1400" dirty="0" smtClean="0">
                <a:latin typeface="Times New Roman" pitchFamily="18" charset="0"/>
                <a:cs typeface="Times New Roman" pitchFamily="18" charset="0"/>
              </a:rPr>
              <a:t>запишите</a:t>
            </a:r>
            <a:endParaRPr lang="ru-RU" sz="1400" dirty="0">
              <a:latin typeface="Times New Roman" pitchFamily="18" charset="0"/>
              <a:cs typeface="Times New Roman" pitchFamily="18" charset="0"/>
            </a:endParaRPr>
          </a:p>
        </p:txBody>
      </p:sp>
      <p:sp>
        <p:nvSpPr>
          <p:cNvPr id="5" name="Правая фигурная скобка 4"/>
          <p:cNvSpPr/>
          <p:nvPr/>
        </p:nvSpPr>
        <p:spPr>
          <a:xfrm>
            <a:off x="3071802" y="1785926"/>
            <a:ext cx="1071570" cy="171451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6" name="TextBox 5"/>
          <p:cNvSpPr txBox="1"/>
          <p:nvPr/>
        </p:nvSpPr>
        <p:spPr>
          <a:xfrm>
            <a:off x="4500562" y="1785926"/>
            <a:ext cx="4071966" cy="1754326"/>
          </a:xfrm>
          <a:prstGeom prst="rect">
            <a:avLst/>
          </a:prstGeom>
          <a:noFill/>
        </p:spPr>
        <p:txBody>
          <a:bodyPr wrap="square" rtlCol="0">
            <a:spAutoFit/>
          </a:bodyPr>
          <a:lstStyle/>
          <a:p>
            <a:r>
              <a:rPr lang="ru-RU" dirty="0" smtClean="0"/>
              <a:t>Сформулируйте, какое это авторское право?</a:t>
            </a:r>
          </a:p>
          <a:p>
            <a:endParaRPr lang="ru-RU" dirty="0" smtClean="0"/>
          </a:p>
          <a:p>
            <a:endParaRPr lang="ru-RU" dirty="0" smtClean="0"/>
          </a:p>
          <a:p>
            <a:r>
              <a:rPr lang="ru-RU" dirty="0" smtClean="0"/>
              <a:t>(____________________________)</a:t>
            </a:r>
          </a:p>
          <a:p>
            <a:r>
              <a:rPr lang="ru-RU" dirty="0" smtClean="0"/>
              <a:t>                      </a:t>
            </a:r>
            <a:r>
              <a:rPr lang="ru-RU" sz="1400" dirty="0" smtClean="0">
                <a:latin typeface="Times New Roman" pitchFamily="18" charset="0"/>
                <a:cs typeface="Times New Roman" pitchFamily="18" charset="0"/>
              </a:rPr>
              <a:t>запишите</a:t>
            </a:r>
            <a:endParaRPr lang="ru-RU" sz="1400" dirty="0">
              <a:latin typeface="Times New Roman" pitchFamily="18" charset="0"/>
              <a:cs typeface="Times New Roman" pitchFamily="18" charset="0"/>
            </a:endParaRPr>
          </a:p>
        </p:txBody>
      </p:sp>
      <p:pic>
        <p:nvPicPr>
          <p:cNvPr id="7" name="Picture 4" descr="36_2_44"/>
          <p:cNvPicPr>
            <a:picLocks noChangeAspect="1" noChangeArrowheads="1"/>
          </p:cNvPicPr>
          <p:nvPr/>
        </p:nvPicPr>
        <p:blipFill>
          <a:blip r:embed="rId2"/>
          <a:srcRect/>
          <a:stretch>
            <a:fillRect/>
          </a:stretch>
        </p:blipFill>
        <p:spPr bwMode="auto">
          <a:xfrm rot="11079628" flipH="1" flipV="1">
            <a:off x="4090108" y="2503069"/>
            <a:ext cx="726415" cy="476921"/>
          </a:xfrm>
          <a:prstGeom prst="rect">
            <a:avLst/>
          </a:prstGeom>
          <a:noFill/>
        </p:spPr>
      </p:pic>
      <p:sp>
        <p:nvSpPr>
          <p:cNvPr id="8" name="TextBox 7"/>
          <p:cNvSpPr txBox="1"/>
          <p:nvPr/>
        </p:nvSpPr>
        <p:spPr>
          <a:xfrm>
            <a:off x="2214546" y="4214818"/>
            <a:ext cx="5357850" cy="923330"/>
          </a:xfrm>
          <a:prstGeom prst="rect">
            <a:avLst/>
          </a:prstGeom>
          <a:noFill/>
        </p:spPr>
        <p:txBody>
          <a:bodyPr wrap="square" rtlCol="0">
            <a:spAutoFit/>
          </a:bodyPr>
          <a:lstStyle/>
          <a:p>
            <a:r>
              <a:rPr lang="ru-RU" dirty="0" smtClean="0"/>
              <a:t>На каком носителе представляется  рабочая версия:</a:t>
            </a:r>
          </a:p>
          <a:p>
            <a:endParaRPr lang="ru-RU" dirty="0" smtClean="0"/>
          </a:p>
          <a:p>
            <a:r>
              <a:rPr lang="ru-RU" dirty="0" smtClean="0"/>
              <a:t>                      (__________________________)</a:t>
            </a:r>
            <a:endParaRPr lang="ru-RU" dirty="0"/>
          </a:p>
        </p:txBody>
      </p:sp>
      <p:pic>
        <p:nvPicPr>
          <p:cNvPr id="9" name="Picture 6" descr="36_10_3"/>
          <p:cNvPicPr>
            <a:picLocks noChangeAspect="1" noChangeArrowheads="1"/>
          </p:cNvPicPr>
          <p:nvPr/>
        </p:nvPicPr>
        <p:blipFill>
          <a:blip r:embed="rId3"/>
          <a:srcRect/>
          <a:stretch>
            <a:fillRect/>
          </a:stretch>
        </p:blipFill>
        <p:spPr bwMode="auto">
          <a:xfrm>
            <a:off x="2143108" y="5143512"/>
            <a:ext cx="1047750" cy="1047750"/>
          </a:xfrm>
          <a:prstGeom prst="rect">
            <a:avLst/>
          </a:prstGeom>
          <a:noFill/>
        </p:spPr>
      </p:pic>
      <p:sp>
        <p:nvSpPr>
          <p:cNvPr id="10" name="Стрелка углом 9"/>
          <p:cNvSpPr/>
          <p:nvPr/>
        </p:nvSpPr>
        <p:spPr>
          <a:xfrm>
            <a:off x="3000364" y="4714884"/>
            <a:ext cx="357190" cy="57150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Занятие закончено</a:t>
            </a:r>
            <a:endParaRPr lang="ru-RU" dirty="0"/>
          </a:p>
        </p:txBody>
      </p:sp>
      <p:pic>
        <p:nvPicPr>
          <p:cNvPr id="4" name="Picture 8" descr="j0205582"/>
          <p:cNvPicPr>
            <a:picLocks noGrp="1" noChangeAspect="1" noChangeArrowheads="1"/>
          </p:cNvPicPr>
          <p:nvPr>
            <p:ph idx="1"/>
          </p:nvPr>
        </p:nvPicPr>
        <p:blipFill>
          <a:blip r:embed="rId2"/>
          <a:srcRect/>
          <a:stretch>
            <a:fillRect/>
          </a:stretch>
        </p:blipFill>
        <p:spPr>
          <a:xfrm>
            <a:off x="1643042" y="1071546"/>
            <a:ext cx="2643206" cy="2357454"/>
          </a:xfrm>
          <a:prstGeom prst="rect">
            <a:avLst/>
          </a:prstGeom>
        </p:spPr>
      </p:pic>
      <p:pic>
        <p:nvPicPr>
          <p:cNvPr id="5" name="Picture 4" descr="36_2_44"/>
          <p:cNvPicPr>
            <a:picLocks noChangeAspect="1" noChangeArrowheads="1"/>
          </p:cNvPicPr>
          <p:nvPr/>
        </p:nvPicPr>
        <p:blipFill>
          <a:blip r:embed="rId3"/>
          <a:srcRect/>
          <a:stretch>
            <a:fillRect/>
          </a:stretch>
        </p:blipFill>
        <p:spPr bwMode="auto">
          <a:xfrm rot="11079628" flipH="1" flipV="1">
            <a:off x="5273313" y="4765414"/>
            <a:ext cx="3065795" cy="1561545"/>
          </a:xfrm>
          <a:prstGeom prst="rect">
            <a:avLst/>
          </a:prstGeom>
          <a:noFill/>
        </p:spPr>
      </p:pic>
      <p:sp>
        <p:nvSpPr>
          <p:cNvPr id="7" name="TextBox 6"/>
          <p:cNvSpPr txBox="1"/>
          <p:nvPr/>
        </p:nvSpPr>
        <p:spPr>
          <a:xfrm>
            <a:off x="4071934" y="2857496"/>
            <a:ext cx="5256362" cy="2462213"/>
          </a:xfrm>
          <a:prstGeom prst="rect">
            <a:avLst/>
          </a:prstGeom>
          <a:noFill/>
        </p:spPr>
        <p:txBody>
          <a:bodyPr wrap="square" rtlCol="0">
            <a:spAutoFit/>
          </a:bodyPr>
          <a:lstStyle/>
          <a:p>
            <a:r>
              <a:rPr lang="ru-RU" dirty="0" smtClean="0">
                <a:latin typeface="Times New Roman" pitchFamily="18" charset="0"/>
                <a:cs typeface="Times New Roman" pitchFamily="18" charset="0"/>
              </a:rPr>
              <a:t>Выключить  ПВЭМ, убрать рабочее место.</a:t>
            </a:r>
          </a:p>
          <a:p>
            <a:endParaRPr lang="ru-RU" dirty="0"/>
          </a:p>
          <a:p>
            <a:endParaRPr lang="ru-RU" dirty="0" smtClean="0"/>
          </a:p>
          <a:p>
            <a:endParaRPr lang="ru-RU" dirty="0"/>
          </a:p>
          <a:p>
            <a:endParaRPr lang="ru-RU" dirty="0" smtClean="0"/>
          </a:p>
          <a:p>
            <a:r>
              <a:rPr lang="ru-RU" sz="3200" dirty="0">
                <a:latin typeface="Times New Roman" pitchFamily="18" charset="0"/>
                <a:cs typeface="Times New Roman" pitchFamily="18" charset="0"/>
              </a:rPr>
              <a:t> </a:t>
            </a:r>
            <a:r>
              <a:rPr lang="ru-RU" sz="3200" dirty="0" smtClean="0">
                <a:latin typeface="Times New Roman" pitchFamily="18" charset="0"/>
                <a:cs typeface="Times New Roman" pitchFamily="18" charset="0"/>
              </a:rPr>
              <a:t>      Представить отчет на защиту.</a:t>
            </a:r>
            <a:endParaRPr lang="ru-RU" sz="3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2000240"/>
          </a:xfrm>
        </p:spPr>
        <p:txBody>
          <a:bodyPr>
            <a:normAutofit fontScale="90000"/>
          </a:bodyPr>
          <a:lstStyle/>
          <a:p>
            <a:r>
              <a:rPr lang="ru-RU" sz="2000" dirty="0" smtClean="0"/>
              <a:t/>
            </a:r>
            <a:br>
              <a:rPr lang="ru-RU" sz="2000" dirty="0" smtClean="0"/>
            </a:br>
            <a:r>
              <a:rPr lang="ru-RU" sz="2000" dirty="0"/>
              <a:t/>
            </a:r>
            <a:br>
              <a:rPr lang="ru-RU" sz="2000" dirty="0"/>
            </a:br>
            <a:r>
              <a:rPr lang="ru-RU" sz="2000" dirty="0" smtClean="0"/>
              <a:t>Тема практического занятия № 5  </a:t>
            </a:r>
            <a:br>
              <a:rPr lang="ru-RU" sz="2000" dirty="0" smtClean="0"/>
            </a:br>
            <a:r>
              <a:rPr lang="ru-RU" sz="2000" dirty="0" smtClean="0"/>
              <a:t>«</a:t>
            </a:r>
            <a:r>
              <a:rPr lang="ru-RU" sz="2700" b="1" dirty="0" smtClean="0">
                <a:latin typeface="Times New Roman" pitchFamily="18" charset="0"/>
                <a:cs typeface="Times New Roman" pitchFamily="18" charset="0"/>
              </a:rPr>
              <a:t>Компьютерная </a:t>
            </a:r>
            <a:r>
              <a:rPr lang="ru-RU" sz="2700" b="1" dirty="0">
                <a:latin typeface="Times New Roman" pitchFamily="18" charset="0"/>
                <a:cs typeface="Times New Roman" pitchFamily="18" charset="0"/>
              </a:rPr>
              <a:t>обучающая программа как объект авторского права. Регистрация и сертификация обучающей </a:t>
            </a:r>
            <a:r>
              <a:rPr lang="ru-RU" sz="2700" b="1" dirty="0" smtClean="0">
                <a:latin typeface="Times New Roman" pitchFamily="18" charset="0"/>
                <a:cs typeface="Times New Roman" pitchFamily="18" charset="0"/>
              </a:rPr>
              <a:t>программы</a:t>
            </a:r>
            <a:r>
              <a:rPr lang="ru-RU" sz="2000" dirty="0" smtClean="0"/>
              <a:t>».</a:t>
            </a:r>
            <a:r>
              <a:rPr lang="ru-RU" sz="2000" dirty="0"/>
              <a:t/>
            </a:r>
            <a:br>
              <a:rPr lang="ru-RU" sz="2000" dirty="0"/>
            </a:br>
            <a:r>
              <a:rPr lang="ru-RU" sz="2000" dirty="0"/>
              <a:t> </a:t>
            </a:r>
            <a:br>
              <a:rPr lang="ru-RU" sz="2000" dirty="0"/>
            </a:br>
            <a:endParaRPr lang="ru-RU" sz="20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lgn="ctr"/>
            <a:r>
              <a:rPr lang="ru-RU" b="1" dirty="0">
                <a:latin typeface="Times New Roman" pitchFamily="18" charset="0"/>
                <a:cs typeface="Times New Roman" pitchFamily="18" charset="0"/>
              </a:rPr>
              <a:t>Цель: изучить общие понятия и положения патентования и  </a:t>
            </a:r>
            <a:r>
              <a:rPr lang="ru-RU" b="1" dirty="0" smtClean="0">
                <a:latin typeface="Times New Roman" pitchFamily="18" charset="0"/>
                <a:cs typeface="Times New Roman" pitchFamily="18" charset="0"/>
              </a:rPr>
              <a:t>лицензирования ,р</a:t>
            </a:r>
            <a:r>
              <a:rPr lang="ru-RU" sz="2400" b="1" dirty="0" smtClean="0">
                <a:latin typeface="Times New Roman" pitchFamily="18" charset="0"/>
                <a:cs typeface="Times New Roman" pitchFamily="18" charset="0"/>
              </a:rPr>
              <a:t>егистрацию и сертификацию обучающей программы</a:t>
            </a:r>
            <a:endParaRPr lang="ru-RU" b="1" dirty="0">
              <a:latin typeface="Times New Roman" pitchFamily="18" charset="0"/>
              <a:cs typeface="Times New Roman" pitchFamily="18" charset="0"/>
            </a:endParaRPr>
          </a:p>
          <a:p>
            <a:r>
              <a:rPr lang="ru-RU" dirty="0" smtClean="0"/>
              <a:t>Теоретическая </a:t>
            </a:r>
            <a:r>
              <a:rPr lang="ru-RU" dirty="0"/>
              <a:t>часть практического занятия представлена в лекции № 5</a:t>
            </a:r>
          </a:p>
          <a:p>
            <a:r>
              <a:rPr lang="ru-RU" dirty="0" smtClean="0"/>
              <a:t>Порядок </a:t>
            </a:r>
            <a:r>
              <a:rPr lang="ru-RU" dirty="0"/>
              <a:t>выполнения работы:</a:t>
            </a:r>
          </a:p>
          <a:p>
            <a:r>
              <a:rPr lang="ru-RU" dirty="0"/>
              <a:t>- изучить основные положения лекции № 5</a:t>
            </a:r>
          </a:p>
          <a:p>
            <a:r>
              <a:rPr lang="ru-RU" dirty="0"/>
              <a:t>- письменно ответить на контрольные вопросы</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Контрольные вопросы:</a:t>
            </a:r>
            <a:endParaRPr lang="ru-RU" dirty="0"/>
          </a:p>
        </p:txBody>
      </p:sp>
      <p:sp>
        <p:nvSpPr>
          <p:cNvPr id="3" name="Содержимое 2"/>
          <p:cNvSpPr>
            <a:spLocks noGrp="1"/>
          </p:cNvSpPr>
          <p:nvPr>
            <p:ph idx="1"/>
          </p:nvPr>
        </p:nvSpPr>
        <p:spPr/>
        <p:txBody>
          <a:bodyPr>
            <a:normAutofit fontScale="77500" lnSpcReduction="20000"/>
          </a:bodyPr>
          <a:lstStyle/>
          <a:p>
            <a:pPr lvl="0"/>
            <a:r>
              <a:rPr lang="ru-RU" dirty="0" smtClean="0"/>
              <a:t>Понятие компьютерной программы;</a:t>
            </a:r>
          </a:p>
          <a:p>
            <a:pPr lvl="0"/>
            <a:r>
              <a:rPr lang="ru-RU" dirty="0" smtClean="0"/>
              <a:t>Законы по защите компьютерной программы;</a:t>
            </a:r>
          </a:p>
          <a:p>
            <a:pPr lvl="0"/>
            <a:r>
              <a:rPr lang="ru-RU" dirty="0" smtClean="0"/>
              <a:t>Кто является автором компьютерной программы;</a:t>
            </a:r>
          </a:p>
          <a:p>
            <a:pPr lvl="0"/>
            <a:r>
              <a:rPr lang="ru-RU" dirty="0" smtClean="0"/>
              <a:t>Виды авторских прав на компьютерную программу;</a:t>
            </a:r>
          </a:p>
          <a:p>
            <a:pPr lvl="0"/>
            <a:r>
              <a:rPr lang="ru-RU" dirty="0" smtClean="0"/>
              <a:t>Как производится передача прав на компьютерную программу;</a:t>
            </a:r>
          </a:p>
          <a:p>
            <a:pPr lvl="0"/>
            <a:r>
              <a:rPr lang="ru-RU" dirty="0" smtClean="0"/>
              <a:t>Содержание лицензионного соглашения;</a:t>
            </a:r>
          </a:p>
          <a:p>
            <a:pPr lvl="0"/>
            <a:r>
              <a:rPr lang="ru-RU" dirty="0" smtClean="0"/>
              <a:t>Содержание правовой охраны на компьютерную программу;</a:t>
            </a:r>
          </a:p>
          <a:p>
            <a:pPr lvl="0"/>
            <a:r>
              <a:rPr lang="ru-RU" dirty="0" smtClean="0"/>
              <a:t>Целесообразность регистрации компьютерной программы;</a:t>
            </a:r>
          </a:p>
          <a:p>
            <a:pPr lvl="0"/>
            <a:r>
              <a:rPr lang="ru-RU" dirty="0" smtClean="0"/>
              <a:t>Содержание заявки на регистрацию компьютерной программы;</a:t>
            </a:r>
          </a:p>
          <a:p>
            <a:pPr lvl="0"/>
            <a:r>
              <a:rPr lang="ru-RU" dirty="0" smtClean="0"/>
              <a:t> Проблемы патентования компьютерной программы;</a:t>
            </a:r>
          </a:p>
          <a:p>
            <a:pPr lvl="0"/>
            <a:r>
              <a:rPr lang="ru-RU" dirty="0" smtClean="0"/>
              <a:t> Понятие сертификации компьютерной программы;</a:t>
            </a:r>
          </a:p>
          <a:p>
            <a:pPr lvl="0"/>
            <a:r>
              <a:rPr lang="ru-RU" dirty="0" smtClean="0"/>
              <a:t> Комплект документов для сертификации компьютерной программы.</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dirty="0"/>
              <a:t>Понятие компьютерной программы;</a:t>
            </a:r>
            <a:br>
              <a:rPr lang="ru-RU" dirty="0"/>
            </a:br>
            <a:endParaRPr lang="ru-RU" dirty="0"/>
          </a:p>
        </p:txBody>
      </p:sp>
      <p:sp>
        <p:nvSpPr>
          <p:cNvPr id="3" name="Содержимое 2"/>
          <p:cNvSpPr>
            <a:spLocks noGrp="1"/>
          </p:cNvSpPr>
          <p:nvPr>
            <p:ph idx="1"/>
          </p:nvPr>
        </p:nvSpPr>
        <p:spPr/>
        <p:txBody>
          <a:bodyPr>
            <a:normAutofit fontScale="92500" lnSpcReduction="20000"/>
          </a:bodyPr>
          <a:lstStyle/>
          <a:p>
            <a:pPr algn="just"/>
            <a:r>
              <a:rPr lang="ru-RU" dirty="0" smtClean="0"/>
              <a:t>Под </a:t>
            </a:r>
            <a:r>
              <a:rPr lang="ru-RU" dirty="0"/>
              <a:t>понятие "программы для ЭВМ". В соответствии со ст. 4 Закона РФ "Об авторских и смежных правах" программа для ЭВМ - это "объективная форма представления совокупности данных и команд, предназначенных для функционирования ЭВМ и других компьютерных устройств с целью получения определенного результата, включая подготовительные результаты, полученные в ходе разработки программы для ЭВМ, и порождаемые ею аудиовизуальные отображения".</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Законы по защите компьютерной программы</a:t>
            </a:r>
            <a:endParaRPr lang="ru-RU" dirty="0"/>
          </a:p>
        </p:txBody>
      </p:sp>
      <p:sp>
        <p:nvSpPr>
          <p:cNvPr id="3" name="Содержимое 2"/>
          <p:cNvSpPr>
            <a:spLocks noGrp="1"/>
          </p:cNvSpPr>
          <p:nvPr>
            <p:ph idx="1"/>
          </p:nvPr>
        </p:nvSpPr>
        <p:spPr/>
        <p:txBody>
          <a:bodyPr>
            <a:normAutofit fontScale="70000" lnSpcReduction="20000"/>
          </a:bodyPr>
          <a:lstStyle/>
          <a:p>
            <a:pPr algn="just"/>
            <a:r>
              <a:rPr lang="ru-RU" dirty="0"/>
              <a:t>Автором программы для ЭВМ по действующему российскому законодательству (в отличие от ранее действовавшего законодательства РСФСР) признается только физическое лицо, творческим трудом которого она создана. КОПР почти всегда является плодом коллективного труда ее создателей. В соответствии с законом "</a:t>
            </a:r>
            <a:r>
              <a:rPr lang="ru-RU" b="1" dirty="0"/>
              <a:t>О правовой охране программ для ЭВМ и баз данных</a:t>
            </a:r>
            <a:r>
              <a:rPr lang="ru-RU" dirty="0"/>
              <a:t>", если программа для ЭВМ создана совместной творческой деятельностью двух и более физических лиц, то каждое из этих лиц признается автором такой программы. В Законе "</a:t>
            </a:r>
            <a:r>
              <a:rPr lang="ru-RU" b="1" dirty="0"/>
              <a:t>Об авторских и смежных права</a:t>
            </a:r>
            <a:r>
              <a:rPr lang="ru-RU" dirty="0"/>
              <a:t>х" для данной ситуации вводится термин "соавторство".</a:t>
            </a:r>
          </a:p>
          <a:p>
            <a:pPr algn="just"/>
            <a:r>
              <a:rPr lang="ru-RU" dirty="0"/>
              <a:t>Более того, многие программные мультимедиа-продукты могут быть квалифицированы как аудиовизуальные произведения, а для них Закон "</a:t>
            </a:r>
            <a:r>
              <a:rPr lang="ru-RU" b="1" dirty="0"/>
              <a:t>Об авторских и смежных правах</a:t>
            </a:r>
            <a:r>
              <a:rPr lang="ru-RU" dirty="0"/>
              <a:t>" предусматривает наличие таких авторов, как режиссер-постановщик, автор сценария, автор аудиовизуального произведения (ст. 13).</a:t>
            </a:r>
          </a:p>
          <a:p>
            <a:pPr algn="just"/>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Кто является автором компьютерной программы</a:t>
            </a:r>
            <a:endParaRPr lang="ru-RU" dirty="0"/>
          </a:p>
        </p:txBody>
      </p:sp>
      <p:sp>
        <p:nvSpPr>
          <p:cNvPr id="3" name="Содержимое 2"/>
          <p:cNvSpPr>
            <a:spLocks noGrp="1"/>
          </p:cNvSpPr>
          <p:nvPr>
            <p:ph idx="1"/>
          </p:nvPr>
        </p:nvSpPr>
        <p:spPr/>
        <p:txBody>
          <a:bodyPr>
            <a:normAutofit fontScale="92500" lnSpcReduction="20000"/>
          </a:bodyPr>
          <a:lstStyle/>
          <a:p>
            <a:pPr algn="just"/>
            <a:r>
              <a:rPr lang="ru-RU" dirty="0" smtClean="0"/>
              <a:t>Автором программы для ЭВМ по действующему российскому законодательству (в отличие от ранее действовавшего законодательства РСФСР) признается только физическое лицо, творческим трудом которого она создана. КОПР почти всегда является плодом коллективного труда ее создателей. В соответствии с законом "О правовой охране программ для ЭВМ и баз данных", если программа для ЭВМ создана совместной творческой деятельностью двух и более физических лиц, то каждое из этих лиц признается автором такой программы. В Законе "Об авторских и смежных правах" для данной ситуации вводится термин "соавторство".</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Виды авторских прав на компьютерную программу</a:t>
            </a:r>
            <a:endParaRPr lang="ru-RU" dirty="0"/>
          </a:p>
        </p:txBody>
      </p:sp>
      <p:sp>
        <p:nvSpPr>
          <p:cNvPr id="3" name="Содержимое 2"/>
          <p:cNvSpPr>
            <a:spLocks noGrp="1"/>
          </p:cNvSpPr>
          <p:nvPr>
            <p:ph idx="1"/>
          </p:nvPr>
        </p:nvSpPr>
        <p:spPr/>
        <p:txBody>
          <a:bodyPr>
            <a:normAutofit/>
          </a:bodyPr>
          <a:lstStyle/>
          <a:p>
            <a:r>
              <a:rPr lang="ru-RU" sz="1400" b="1" dirty="0" smtClean="0">
                <a:latin typeface="Times New Roman" pitchFamily="18" charset="0"/>
                <a:cs typeface="Times New Roman" pitchFamily="18" charset="0"/>
              </a:rPr>
              <a:t>Авторские права подразделяются</a:t>
            </a:r>
            <a:r>
              <a:rPr lang="ru-RU" sz="1400" dirty="0" smtClean="0">
                <a:latin typeface="Times New Roman" pitchFamily="18" charset="0"/>
                <a:cs typeface="Times New Roman" pitchFamily="18" charset="0"/>
              </a:rPr>
              <a:t> на личные (неимущественные) и имущественные.</a:t>
            </a:r>
          </a:p>
          <a:p>
            <a:endParaRPr lang="ru-RU" sz="1400" b="1" i="1" dirty="0" smtClean="0">
              <a:latin typeface="Times New Roman" pitchFamily="18" charset="0"/>
              <a:cs typeface="Times New Roman" pitchFamily="18" charset="0"/>
            </a:endParaRPr>
          </a:p>
          <a:p>
            <a:r>
              <a:rPr lang="ru-RU" sz="1400" b="1" i="1" dirty="0" smtClean="0">
                <a:latin typeface="Times New Roman" pitchFamily="18" charset="0"/>
                <a:cs typeface="Times New Roman" pitchFamily="18" charset="0"/>
              </a:rPr>
              <a:t>К  личным правам </a:t>
            </a:r>
            <a:r>
              <a:rPr lang="ru-RU" sz="1400" dirty="0" smtClean="0">
                <a:latin typeface="Times New Roman" pitchFamily="18" charset="0"/>
                <a:cs typeface="Times New Roman" pitchFamily="18" charset="0"/>
              </a:rPr>
              <a:t>авторов программы для ЭВМ  относятся:</a:t>
            </a:r>
          </a:p>
          <a:p>
            <a:r>
              <a:rPr lang="ru-RU" sz="1400" dirty="0" smtClean="0">
                <a:latin typeface="Times New Roman" pitchFamily="18" charset="0"/>
                <a:cs typeface="Times New Roman" pitchFamily="18" charset="0"/>
              </a:rPr>
              <a:t>• право считаться автором программы для ЭВМ (право авторства);</a:t>
            </a:r>
          </a:p>
          <a:p>
            <a:r>
              <a:rPr lang="ru-RU" sz="1400" dirty="0" smtClean="0">
                <a:latin typeface="Times New Roman" pitchFamily="18" charset="0"/>
                <a:cs typeface="Times New Roman" pitchFamily="18" charset="0"/>
              </a:rPr>
              <a:t>• право определять форму указания имени автора в программе для ЭВМ: под своим именем, под условным именем (псевдонимом) или анонимно;</a:t>
            </a:r>
          </a:p>
          <a:p>
            <a:r>
              <a:rPr lang="ru-RU" sz="1400" dirty="0" smtClean="0">
                <a:latin typeface="Times New Roman" pitchFamily="18" charset="0"/>
                <a:cs typeface="Times New Roman" pitchFamily="18" charset="0"/>
              </a:rPr>
              <a:t>• право на неприкосновенность (целостность), т. е. право на защиту как самой программы для ЭВМ, так и ее названия от всякого рода искажений или иных посягательств, способных нанести ущерб чести и достоинству автора.</a:t>
            </a:r>
          </a:p>
          <a:p>
            <a:endParaRPr lang="ru-RU" sz="1400" b="1" i="1" dirty="0" smtClean="0">
              <a:latin typeface="Times New Roman" pitchFamily="18" charset="0"/>
              <a:cs typeface="Times New Roman" pitchFamily="18" charset="0"/>
            </a:endParaRPr>
          </a:p>
          <a:p>
            <a:r>
              <a:rPr lang="ru-RU" sz="1400" b="1" i="1" dirty="0" smtClean="0">
                <a:latin typeface="Times New Roman" pitchFamily="18" charset="0"/>
                <a:cs typeface="Times New Roman" pitchFamily="18" charset="0"/>
              </a:rPr>
              <a:t>К имущественным</a:t>
            </a:r>
            <a:r>
              <a:rPr lang="ru-RU" sz="1400" dirty="0" smtClean="0">
                <a:latin typeface="Times New Roman" pitchFamily="18" charset="0"/>
                <a:cs typeface="Times New Roman" pitchFamily="18" charset="0"/>
              </a:rPr>
              <a:t> относятся права на выпуск программы для ЭВМ в свет, ее воспроизведение, распространение, модификация или иное использование.</a:t>
            </a:r>
          </a:p>
          <a:p>
            <a:r>
              <a:rPr lang="ru-RU" sz="1400" dirty="0" smtClean="0">
                <a:latin typeface="Times New Roman" pitchFamily="18" charset="0"/>
                <a:cs typeface="Times New Roman" pitchFamily="18" charset="0"/>
              </a:rPr>
              <a:t>Автор должен знать, что если личные неимущественные права сохраняются за ним всегда, то имущественные права на КОПР принадлежат юридическому лицу - работодателю, если только в договоре между юридическим лицом и автором не предусмотрено иное.</a:t>
            </a:r>
          </a:p>
          <a:p>
            <a:endParaRPr lang="ru-RU" sz="1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239000" cy="1463040"/>
          </a:xfrm>
        </p:spPr>
        <p:txBody>
          <a:bodyPr>
            <a:normAutofit/>
          </a:bodyPr>
          <a:lstStyle/>
          <a:p>
            <a:r>
              <a:rPr lang="ru-RU" sz="2800" dirty="0" smtClean="0">
                <a:latin typeface="Times New Roman" pitchFamily="18" charset="0"/>
                <a:cs typeface="Times New Roman" pitchFamily="18" charset="0"/>
              </a:rPr>
              <a:t>Как производится передача прав на компьютерную программу</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214422"/>
            <a:ext cx="8229600" cy="5429288"/>
          </a:xfrm>
        </p:spPr>
        <p:txBody>
          <a:bodyPr>
            <a:noAutofit/>
          </a:bodyPr>
          <a:lstStyle/>
          <a:p>
            <a:r>
              <a:rPr lang="ru-RU" sz="2000" b="1" dirty="0" smtClean="0">
                <a:latin typeface="Times New Roman" pitchFamily="18" charset="0"/>
                <a:cs typeface="Times New Roman" pitchFamily="18" charset="0"/>
              </a:rPr>
              <a:t>Передача прав</a:t>
            </a:r>
          </a:p>
          <a:p>
            <a:r>
              <a:rPr lang="ru-RU" sz="2000" dirty="0" smtClean="0">
                <a:latin typeface="Times New Roman" pitchFamily="18" charset="0"/>
                <a:cs typeface="Times New Roman" pitchFamily="18" charset="0"/>
              </a:rPr>
              <a:t>Вообще любая передача прав на программы для ЭВМ оформляется договором. Мы не будем здесь говорить о формах договоров передачи исключительных имущественных прав; а вот вопросы передачи неисключительных прав (т. е. таких прав, которыми их обладатели смогут пользоваться наравне друг с другом) имеют важное практическое значение при распространении программ для ЭВМ.</a:t>
            </a:r>
          </a:p>
          <a:p>
            <a:r>
              <a:rPr lang="ru-RU" sz="2000" b="1" dirty="0" smtClean="0">
                <a:latin typeface="Times New Roman" pitchFamily="18" charset="0"/>
                <a:cs typeface="Times New Roman" pitchFamily="18" charset="0"/>
              </a:rPr>
              <a:t>Формой передачи неисключительных авторских прав</a:t>
            </a:r>
            <a:r>
              <a:rPr lang="ru-RU" sz="2000" dirty="0" smtClean="0">
                <a:latin typeface="Times New Roman" pitchFamily="18" charset="0"/>
                <a:cs typeface="Times New Roman" pitchFamily="18" charset="0"/>
              </a:rPr>
              <a:t> на использование КОПР является простая, или неисключительная, лицензия. Передача такой лицензии оформляется лицензионным соглашением, которое должно быть включено в каждый комплект КОПР, независимо от формы распространения обучающих программ.</a:t>
            </a:r>
          </a:p>
          <a:p>
            <a:endParaRPr lang="ru-RU"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Содержание лицензионного соглашения</a:t>
            </a:r>
          </a:p>
        </p:txBody>
      </p:sp>
      <p:sp>
        <p:nvSpPr>
          <p:cNvPr id="3" name="Содержимое 2"/>
          <p:cNvSpPr>
            <a:spLocks noGrp="1"/>
          </p:cNvSpPr>
          <p:nvPr>
            <p:ph idx="1"/>
          </p:nvPr>
        </p:nvSpPr>
        <p:spPr/>
        <p:txBody>
          <a:bodyPr>
            <a:noAutofit/>
          </a:bodyPr>
          <a:lstStyle/>
          <a:p>
            <a:r>
              <a:rPr lang="ru-RU" sz="1800" dirty="0">
                <a:latin typeface="Times New Roman" pitchFamily="18" charset="0"/>
                <a:cs typeface="Times New Roman" pitchFamily="18" charset="0"/>
              </a:rPr>
              <a:t>В лицензионных соглашениях, составленных российскими разработчиками, все чаще оговаривается именно такой подход;</a:t>
            </a:r>
          </a:p>
          <a:p>
            <a:r>
              <a:rPr lang="ru-RU" sz="1800" dirty="0">
                <a:latin typeface="Times New Roman" pitchFamily="18" charset="0"/>
                <a:cs typeface="Times New Roman" pitchFamily="18" charset="0"/>
              </a:rPr>
              <a:t>• указано, что должен делать пользователь при несогласии с положениями лицензионного соглашения (возврат программы, отказ от ее инсталляции и т. п.).</a:t>
            </a:r>
          </a:p>
          <a:p>
            <a:r>
              <a:rPr lang="ru-RU" sz="1800" dirty="0">
                <a:latin typeface="Times New Roman" pitchFamily="18" charset="0"/>
                <a:cs typeface="Times New Roman" pitchFamily="18" charset="0"/>
              </a:rPr>
              <a:t>Важно отметить, что пользователь, получающий КОПР по договору передачи неисключительных прав, не имеет возможности подписать его. Поэтому в лицензионном соглашении оговаривается форма его принятия - будь то нажатие клавиши "ОК" в соответствующем окне инсталляционной процедуры или распечатывание упаковки с носителем.</a:t>
            </a:r>
          </a:p>
          <a:p>
            <a:r>
              <a:rPr lang="ru-RU" sz="1800" dirty="0" err="1">
                <a:latin typeface="Times New Roman" pitchFamily="18" charset="0"/>
                <a:cs typeface="Times New Roman" pitchFamily="18" charset="0"/>
              </a:rPr>
              <a:t>Правоприменение</a:t>
            </a:r>
            <a:r>
              <a:rPr lang="ru-RU" sz="1800" dirty="0">
                <a:latin typeface="Times New Roman" pitchFamily="18" charset="0"/>
                <a:cs typeface="Times New Roman" pitchFamily="18" charset="0"/>
              </a:rPr>
              <a:t> Закона "Об авторских и смежных правах" в отношении создания учебных средств имеет одну положительную особенность. В законе отмечается, что в произведениях учебного характера допускается в объеме, оправданном поставленной целью, использование правомерно опубликованных произведений других авторов без их согласия и без выплаты авторского вознаграждения (но с обязательным указанием имен авторов, произведения которых используются, и источника заимствования).</a:t>
            </a:r>
          </a:p>
          <a:p>
            <a:endParaRPr lang="ru-RU" sz="1800" dirty="0">
              <a:latin typeface="Times New Roman" pitchFamily="18" charset="0"/>
              <a:cs typeface="Times New Roman" pitchFamily="18" charset="0"/>
            </a:endParaRP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4.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76</TotalTime>
  <Words>2017</Words>
  <Application>Microsoft Office PowerPoint</Application>
  <PresentationFormat>Экран (4:3)</PresentationFormat>
  <Paragraphs>134</Paragraphs>
  <Slides>17</Slides>
  <Notes>0</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4</vt:i4>
      </vt:variant>
      <vt:variant>
        <vt:lpstr>Заголовки слайдов</vt:lpstr>
      </vt:variant>
      <vt:variant>
        <vt:i4>17</vt:i4>
      </vt:variant>
    </vt:vector>
  </HeadingPairs>
  <TitlesOfParts>
    <vt:vector size="31" baseType="lpstr">
      <vt:lpstr>Arial</vt:lpstr>
      <vt:lpstr>Book Antiqua</vt:lpstr>
      <vt:lpstr>Calibri</vt:lpstr>
      <vt:lpstr>Constantia</vt:lpstr>
      <vt:lpstr>Lucida Sans</vt:lpstr>
      <vt:lpstr>Times New Roman</vt:lpstr>
      <vt:lpstr>Trebuchet MS</vt:lpstr>
      <vt:lpstr>Wingdings</vt:lpstr>
      <vt:lpstr>Wingdings 2</vt:lpstr>
      <vt:lpstr>Wingdings 3</vt:lpstr>
      <vt:lpstr>Тема Office</vt:lpstr>
      <vt:lpstr>Поток</vt:lpstr>
      <vt:lpstr>Апекс</vt:lpstr>
      <vt:lpstr>Изящная</vt:lpstr>
      <vt:lpstr>Ставропольский государственный аграрный Университет</vt:lpstr>
      <vt:lpstr>  Тема практического занятия № 5   «Компьютерная обучающая программа как объект авторского права. Регистрация и сертификация обучающей программы».   </vt:lpstr>
      <vt:lpstr>Контрольные вопросы:</vt:lpstr>
      <vt:lpstr>Понятие компьютерной программы; </vt:lpstr>
      <vt:lpstr>Законы по защите компьютерной программы</vt:lpstr>
      <vt:lpstr>Кто является автором компьютерной программы</vt:lpstr>
      <vt:lpstr>Виды авторских прав на компьютерную программу</vt:lpstr>
      <vt:lpstr>Как производится передача прав на компьютерную программу</vt:lpstr>
      <vt:lpstr>Содержание лицензионного соглашения</vt:lpstr>
      <vt:lpstr>Содержание правовой охраны на компьютерную программу</vt:lpstr>
      <vt:lpstr>Целесообразность регистрации компьютерной программы</vt:lpstr>
      <vt:lpstr>Содержание заявки на регистрацию компьютерной программы</vt:lpstr>
      <vt:lpstr>Проблемы патентования компьютерной программы</vt:lpstr>
      <vt:lpstr>Понятие сертификации компьютерной программы</vt:lpstr>
      <vt:lpstr>Комплект документов для сертификации компьютерной программы</vt:lpstr>
      <vt:lpstr>Решить задачу:</vt:lpstr>
      <vt:lpstr>Занятие закончено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Ставропольский государственный аграрный Университет</dc:title>
  <dc:creator>Компьютер</dc:creator>
  <cp:lastModifiedBy>Александр</cp:lastModifiedBy>
  <cp:revision>19</cp:revision>
  <dcterms:created xsi:type="dcterms:W3CDTF">2011-10-27T06:32:30Z</dcterms:created>
  <dcterms:modified xsi:type="dcterms:W3CDTF">2022-01-25T18:09:28Z</dcterms:modified>
</cp:coreProperties>
</file>